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8" r:id="rId6"/>
    <p:sldId id="261" r:id="rId7"/>
    <p:sldId id="264" r:id="rId8"/>
    <p:sldId id="266" r:id="rId9"/>
    <p:sldId id="265" r:id="rId10"/>
    <p:sldId id="267" r:id="rId11"/>
    <p:sldId id="269" r:id="rId12"/>
    <p:sldId id="271" r:id="rId13"/>
    <p:sldId id="272" r:id="rId14"/>
    <p:sldId id="273" r:id="rId15"/>
    <p:sldId id="280" r:id="rId16"/>
    <p:sldId id="270" r:id="rId17"/>
    <p:sldId id="274" r:id="rId18"/>
    <p:sldId id="275" r:id="rId19"/>
    <p:sldId id="279" r:id="rId20"/>
    <p:sldId id="278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7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250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88ED8B-C959-407A-83FD-564EDDBD5A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930793-DB3D-4168-A64C-2D9DCE71A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A0782D-780D-4C35-BC89-C87FD3750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AED164-E6EF-4DB2-AF62-174267606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7E4A78-3D08-4155-9233-4DE5E8B66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457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C4C51E-2C02-431A-A7A3-0C534E5FA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6424AA-4E90-41F7-9EDD-966E82AA2F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EAE8BF-0960-4FB2-BA57-1D2F25225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ACDA8D-2508-4EBB-8C78-854471E06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072868-F692-4B3F-B3C3-F495A2D39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8184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5F85EE-E438-4CE0-AD67-5DBE40B5CA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0E89399-DF96-4F2D-AF63-84DAB2710A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6C4A09-716C-42BD-A811-1DEC457C8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FC34EB-CA39-4D9A-97A3-33E91F2AF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E0BDCA-CC73-4654-A716-81BC43A63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461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B18E96-4310-4804-8729-8AC31A3EF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DF157C-6CDD-4C0A-8EE6-BBAD72FD0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8968BA-5789-4CE3-8ADD-27F79BF37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4275C8-36DE-497E-B433-A443A115B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32218CC-3249-4052-B974-D74D2E2F1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666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0601D7-EF6E-486A-A6AF-7D2CC11A0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C521DC-36DD-4D9E-88F5-BE51B1E21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6A36C5-29F7-44EE-81C5-EB10FF67C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CBF6B2-A016-434E-81C9-0979253CF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6A1CF1-146D-4835-80B4-D4084704A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201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A1EDD7-C158-4CD8-8357-6D3CEA872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254DAF2-3821-43C3-A8D9-860AEA6CAC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94E9B57-5C31-48FC-B467-3FDB4F08C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386F5D-A3ED-4074-BCFF-A3A183DDE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3D23D6-AE16-4A2E-9EAC-10F8431D4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76B27B-F11A-444F-A2D1-13F4FF26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3414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6676EF-72D2-46D8-A64D-59A6C571E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15673A-120B-4EDC-BF0C-430C050CC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4B0F71-F1BF-4D3A-AC5A-854CB17D1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F904AAE-7A83-4B85-88EB-8E50FBC0F3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7751562-5538-441C-8BAD-7C85D4700F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438982A-1166-4A3A-BA6C-BDB3C9E6A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55ECFE-F385-4EF1-8AB9-10A499285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8BF7419-91AC-4A9E-B448-FDEEE5207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2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EF31B-3920-4681-9408-5AC55C5F8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F1DD77E-1F1D-4F8F-B42A-A1AD77170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EFF5072-A63D-4990-B05E-B74CA8333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933EB9-3EB5-445A-B586-CEA54EA59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3498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rgbClr val="4E7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2D0C1F-CDD7-47C2-B637-C0B055974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2A2CA1A-84D0-47ED-A8E0-2092A6D11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8EDE2A-0E2B-4099-9AB4-23F053EDC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775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BFA116-373F-4C92-92A2-D862F3730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775F99-83F8-4E72-8160-3AAEAAE92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E1AFD0E-B04D-4434-B937-7311E83710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0FF6E8-ED63-47AF-9D94-9BD05F5C8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9C1E1F-0CE6-4E27-A0B1-1B8D82D19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B51195-BA89-4102-BBB5-64720716A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043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FBC657-74B8-4A45-A4D4-2EBBCEF6A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C14ECF1-7A07-41FE-843D-CF42BCA8C0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84ACA0B-7D70-4D11-87C5-33720D213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7BC58E-D00E-4965-AA97-1A1C5E4DD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C99866-8F4A-4F75-864B-7D4CE37F1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4683EE-2ED9-42EA-9A9A-C9072E23A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6294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A82196D-48F6-4B10-9EBB-E457A83C1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28FFBB-EA1C-4AA4-958F-EA64D29DF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DC78C2-86F0-4AAF-A8AE-6854CB58CE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93EDC-786A-4F71-AABF-B46DD9E308C0}" type="datetimeFigureOut">
              <a:rPr lang="ko-KR" altLang="en-US" smtClean="0"/>
              <a:t>2021-07-30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B33527-2BBE-4D11-AB70-0DEC1C65D0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A685B9-0F70-4652-A62B-9EB244C6CA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ACE46-135F-4F62-9417-5BB036A651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844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1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microsoft.com/office/2007/relationships/hdphoto" Target="../media/hdphoto1.wdp"/><Relationship Id="rId10" Type="http://schemas.openxmlformats.org/officeDocument/2006/relationships/image" Target="../media/image26.jpeg"/><Relationship Id="rId4" Type="http://schemas.openxmlformats.org/officeDocument/2006/relationships/image" Target="../media/image22.png"/><Relationship Id="rId9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hyperlink" Target="https://github.com/oMFDOo/School_3.1" TargetMode="Externa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1F080F-FE04-40EA-9750-8C591D660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9776" y="4269995"/>
            <a:ext cx="9144000" cy="3677743"/>
          </a:xfrm>
        </p:spPr>
        <p:txBody>
          <a:bodyPr>
            <a:normAutofit fontScale="90000"/>
          </a:bodyPr>
          <a:lstStyle/>
          <a:p>
            <a:pPr marL="0" marR="0" indent="0" algn="l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콘셉트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학과 관련 지식이 없이 입학 후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학과 내용을 잘 따라가지 못함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학습 활동을 꾸준히 하여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많은 성취를 이룸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ko-KR" altLang="en-US" sz="1800" b="1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구성 목차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나의 입학 생활 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입학하며 생긴 고민을 나누며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공감대 형성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이력 소개 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800" kern="0" spc="-50" dirty="0" err="1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비교과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활동 이력 및 대회 수상 내역 소개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자기 계발 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학교의 </a:t>
            </a:r>
            <a:r>
              <a:rPr lang="ko-KR" altLang="en-US" sz="1800" kern="0" spc="-50" dirty="0" err="1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비교과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활동 중 유익한 강의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/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활동 소개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학습 계획 관리 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학습 </a:t>
            </a:r>
            <a:r>
              <a:rPr lang="ko-KR" altLang="en-US" sz="1800" kern="0" spc="-50" dirty="0" err="1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스케쥴러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및 블로그를 통한 교과학습법 안내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ko-KR" altLang="en-US" sz="1800" b="1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특징 및 장점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접근성 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학교 제공 활동을 통한 자기계발로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쉽게 이용할 수 있음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계단형 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800" kern="0" spc="-50" dirty="0" err="1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쌓아나간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활동들의 성과를 모아볼 수 있음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ko-KR" altLang="en-US" sz="1800" b="1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기대효과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프로그램 참여율 향상 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800" kern="0" spc="-50" dirty="0" err="1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비교과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프로그램의 장점을 알아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참여도가 향상됨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적극적 태도 형성 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대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/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내외 활동의 참여를 위한 동기 부여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ko-KR" altLang="en-US" sz="1800" b="1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활용방안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Git :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활동 이력을 정리하고 저장할 수 있는 서비스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자신의 활동 </a:t>
            </a:r>
            <a:r>
              <a:rPr lang="ko-KR" altLang="en-US" sz="1800" kern="0" spc="-50" dirty="0" err="1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이력또한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표시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- </a:t>
            </a:r>
            <a:r>
              <a:rPr lang="ko-KR" altLang="en-US" sz="1800" kern="0" spc="-50" dirty="0" err="1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비교과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마일리지 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학습의 성취를 보여주며</a:t>
            </a:r>
            <a:r>
              <a:rPr lang="en-US" altLang="ko-KR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 </a:t>
            </a:r>
            <a:r>
              <a:rPr lang="ko-KR" altLang="en-US" sz="1800" kern="0" spc="-50" dirty="0"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장학금 획득으로 성과의 즐거움을 배울 수 있음</a:t>
            </a:r>
            <a:br>
              <a:rPr lang="ko-KR" altLang="en-US" sz="1800" kern="0" spc="0" dirty="0">
                <a:solidFill>
                  <a:srgbClr val="000000"/>
                </a:solidFill>
                <a:effectLst/>
                <a:latin typeface="함초롬바탕"/>
              </a:rPr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208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성적 향상 노력의 결과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각 학기 성적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90459C5-70D9-40B6-AED6-25D61AA39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3776" y="1756625"/>
            <a:ext cx="5553075" cy="2952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69B98D9-8F9A-480B-B625-18EBFD2741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3776" y="2485884"/>
            <a:ext cx="5438775" cy="352425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4610890-9FC9-459D-BCF4-4A951FE5F0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4726" y="3252880"/>
            <a:ext cx="5572125" cy="39052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576EBCF-80EE-4BAF-BD44-BA98C9635E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03776" y="4091258"/>
            <a:ext cx="5381625" cy="29527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CE0AE5FA-A830-4AFD-A3A3-CB212C86C5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84726" y="4773359"/>
            <a:ext cx="5343525" cy="33337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CCE3C1C-AA40-4B5D-B463-D2753926DB81}"/>
              </a:ext>
            </a:extLst>
          </p:cNvPr>
          <p:cNvSpPr txBox="1"/>
          <p:nvPr/>
        </p:nvSpPr>
        <p:spPr>
          <a:xfrm>
            <a:off x="847725" y="1745836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</a:t>
            </a:r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학기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580527F-FA1E-432D-B075-EC9F0726C549}"/>
              </a:ext>
            </a:extLst>
          </p:cNvPr>
          <p:cNvSpPr txBox="1"/>
          <p:nvPr/>
        </p:nvSpPr>
        <p:spPr>
          <a:xfrm>
            <a:off x="847725" y="2492357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</a:t>
            </a:r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학기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4422768-B8CF-41CB-8F91-519EA0027818}"/>
              </a:ext>
            </a:extLst>
          </p:cNvPr>
          <p:cNvSpPr txBox="1"/>
          <p:nvPr/>
        </p:nvSpPr>
        <p:spPr>
          <a:xfrm>
            <a:off x="847725" y="3238878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</a:t>
            </a:r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학기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C045285-FF54-4A63-8AF8-615748866B52}"/>
              </a:ext>
            </a:extLst>
          </p:cNvPr>
          <p:cNvSpPr txBox="1"/>
          <p:nvPr/>
        </p:nvSpPr>
        <p:spPr>
          <a:xfrm>
            <a:off x="847725" y="4022781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</a:t>
            </a:r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학기</a:t>
            </a:r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C2DC9C7-B273-4B14-B01B-1CA16C9C81AC}"/>
              </a:ext>
            </a:extLst>
          </p:cNvPr>
          <p:cNvSpPr txBox="1"/>
          <p:nvPr/>
        </p:nvSpPr>
        <p:spPr>
          <a:xfrm>
            <a:off x="847725" y="4771489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</a:t>
            </a:r>
            <a:r>
              <a:rPr lang="en-US" altLang="ko-KR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</a:t>
            </a:r>
            <a:r>
              <a:rPr lang="ko-KR" altLang="en-US" sz="18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학기</a:t>
            </a:r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2AB3445-A409-4931-A335-8CF3AE1AFEAA}"/>
              </a:ext>
            </a:extLst>
          </p:cNvPr>
          <p:cNvSpPr txBox="1"/>
          <p:nvPr/>
        </p:nvSpPr>
        <p:spPr>
          <a:xfrm>
            <a:off x="8056851" y="1711749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3.12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44244F9-2806-4A66-8C5F-E030F3A51E91}"/>
              </a:ext>
            </a:extLst>
          </p:cNvPr>
          <p:cNvSpPr txBox="1"/>
          <p:nvPr/>
        </p:nvSpPr>
        <p:spPr>
          <a:xfrm>
            <a:off x="8056851" y="2458270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3.50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7D428BD-D9C8-455D-935B-8A91BF225226}"/>
              </a:ext>
            </a:extLst>
          </p:cNvPr>
          <p:cNvSpPr txBox="1"/>
          <p:nvPr/>
        </p:nvSpPr>
        <p:spPr>
          <a:xfrm>
            <a:off x="8056851" y="3204791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3.98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D23E532-DC7A-4059-AE5A-A2F54CF373BC}"/>
              </a:ext>
            </a:extLst>
          </p:cNvPr>
          <p:cNvSpPr txBox="1"/>
          <p:nvPr/>
        </p:nvSpPr>
        <p:spPr>
          <a:xfrm>
            <a:off x="8056851" y="3988694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4.34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6D3620D-989A-4653-B6FA-BD662FF50EBE}"/>
              </a:ext>
            </a:extLst>
          </p:cNvPr>
          <p:cNvSpPr txBox="1"/>
          <p:nvPr/>
        </p:nvSpPr>
        <p:spPr>
          <a:xfrm>
            <a:off x="8056851" y="4737402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4.30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cxnSp>
        <p:nvCxnSpPr>
          <p:cNvPr id="36" name="연결선: 꺾임 35">
            <a:extLst>
              <a:ext uri="{FF2B5EF4-FFF2-40B4-BE49-F238E27FC236}">
                <a16:creationId xmlns:a16="http://schemas.microsoft.com/office/drawing/2014/main" id="{19C46D97-BF2A-4F03-B1CE-2275664CD0E4}"/>
              </a:ext>
            </a:extLst>
          </p:cNvPr>
          <p:cNvCxnSpPr>
            <a:cxnSpLocks/>
          </p:cNvCxnSpPr>
          <p:nvPr/>
        </p:nvCxnSpPr>
        <p:spPr>
          <a:xfrm>
            <a:off x="9400511" y="1762184"/>
            <a:ext cx="12700" cy="746521"/>
          </a:xfrm>
          <a:prstGeom prst="bentConnector3">
            <a:avLst>
              <a:gd name="adj1" fmla="val 3800000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26BBB90C-5573-4BFC-A5B7-CAC2A76DB44C}"/>
              </a:ext>
            </a:extLst>
          </p:cNvPr>
          <p:cNvCxnSpPr>
            <a:cxnSpLocks/>
          </p:cNvCxnSpPr>
          <p:nvPr/>
        </p:nvCxnSpPr>
        <p:spPr>
          <a:xfrm>
            <a:off x="9413211" y="2599688"/>
            <a:ext cx="12700" cy="746521"/>
          </a:xfrm>
          <a:prstGeom prst="bentConnector3">
            <a:avLst>
              <a:gd name="adj1" fmla="val 3800000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A9ADBF7C-4BB6-4A36-B44D-B39055DBBDD3}"/>
              </a:ext>
            </a:extLst>
          </p:cNvPr>
          <p:cNvCxnSpPr>
            <a:cxnSpLocks/>
          </p:cNvCxnSpPr>
          <p:nvPr/>
        </p:nvCxnSpPr>
        <p:spPr>
          <a:xfrm>
            <a:off x="9430167" y="3452873"/>
            <a:ext cx="12700" cy="746521"/>
          </a:xfrm>
          <a:prstGeom prst="bentConnector3">
            <a:avLst>
              <a:gd name="adj1" fmla="val 3800000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연결선: 꺾임 40">
            <a:extLst>
              <a:ext uri="{FF2B5EF4-FFF2-40B4-BE49-F238E27FC236}">
                <a16:creationId xmlns:a16="http://schemas.microsoft.com/office/drawing/2014/main" id="{60305297-09E1-40D2-97A8-621EFDEA1FFA}"/>
              </a:ext>
            </a:extLst>
          </p:cNvPr>
          <p:cNvCxnSpPr>
            <a:cxnSpLocks/>
          </p:cNvCxnSpPr>
          <p:nvPr/>
        </p:nvCxnSpPr>
        <p:spPr>
          <a:xfrm>
            <a:off x="9462712" y="4284647"/>
            <a:ext cx="12700" cy="746521"/>
          </a:xfrm>
          <a:prstGeom prst="bentConnector3">
            <a:avLst>
              <a:gd name="adj1" fmla="val 3800000"/>
            </a:avLst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0CB4269-4862-4402-B104-A0FAEAA7ACBB}"/>
              </a:ext>
            </a:extLst>
          </p:cNvPr>
          <p:cNvSpPr txBox="1"/>
          <p:nvPr/>
        </p:nvSpPr>
        <p:spPr>
          <a:xfrm>
            <a:off x="9712902" y="2038254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+ 0.42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E4285A0-3CA5-4816-9A52-79E4CF8499DC}"/>
              </a:ext>
            </a:extLst>
          </p:cNvPr>
          <p:cNvSpPr txBox="1"/>
          <p:nvPr/>
        </p:nvSpPr>
        <p:spPr>
          <a:xfrm>
            <a:off x="9712902" y="2784775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+ 0.48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A61152A-6E37-4520-B490-CC5E70709445}"/>
              </a:ext>
            </a:extLst>
          </p:cNvPr>
          <p:cNvSpPr txBox="1"/>
          <p:nvPr/>
        </p:nvSpPr>
        <p:spPr>
          <a:xfrm>
            <a:off x="9712902" y="3568678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+ 0.36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21D5E4C-6234-42FC-94E6-924B6DE6FB05}"/>
              </a:ext>
            </a:extLst>
          </p:cNvPr>
          <p:cNvSpPr txBox="1"/>
          <p:nvPr/>
        </p:nvSpPr>
        <p:spPr>
          <a:xfrm>
            <a:off x="9712902" y="4317386"/>
            <a:ext cx="1737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8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- 0.04</a:t>
            </a:r>
            <a:endParaRPr lang="ko-KR" altLang="en-US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687DDAD-1C8F-4CB7-BBD7-E874B8D25903}"/>
              </a:ext>
            </a:extLst>
          </p:cNvPr>
          <p:cNvSpPr txBox="1"/>
          <p:nvPr/>
        </p:nvSpPr>
        <p:spPr>
          <a:xfrm>
            <a:off x="3527078" y="5915660"/>
            <a:ext cx="5873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꾸준한 성적 향상 후 유지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CA2ED546-F778-4561-B55D-7302C4E610E8}"/>
              </a:ext>
            </a:extLst>
          </p:cNvPr>
          <p:cNvSpPr/>
          <p:nvPr/>
        </p:nvSpPr>
        <p:spPr>
          <a:xfrm>
            <a:off x="5662173" y="1764825"/>
            <a:ext cx="1439667" cy="2732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53D2845-A7C9-47C5-A54B-5E5928654AD5}"/>
              </a:ext>
            </a:extLst>
          </p:cNvPr>
          <p:cNvSpPr/>
          <p:nvPr/>
        </p:nvSpPr>
        <p:spPr>
          <a:xfrm>
            <a:off x="5601212" y="2507658"/>
            <a:ext cx="1439667" cy="2732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29386FE1-3EA2-4810-AC67-36A9F126968C}"/>
              </a:ext>
            </a:extLst>
          </p:cNvPr>
          <p:cNvSpPr/>
          <p:nvPr/>
        </p:nvSpPr>
        <p:spPr>
          <a:xfrm>
            <a:off x="5762333" y="3325889"/>
            <a:ext cx="1439667" cy="2732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F7B066C8-2500-4EF4-BBA3-E8B7C693D7A4}"/>
              </a:ext>
            </a:extLst>
          </p:cNvPr>
          <p:cNvSpPr/>
          <p:nvPr/>
        </p:nvSpPr>
        <p:spPr>
          <a:xfrm>
            <a:off x="5630166" y="4094230"/>
            <a:ext cx="1439667" cy="2732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6AC9B833-0E21-43E2-8EA3-3B8408DCB3F3}"/>
              </a:ext>
            </a:extLst>
          </p:cNvPr>
          <p:cNvSpPr/>
          <p:nvPr/>
        </p:nvSpPr>
        <p:spPr>
          <a:xfrm>
            <a:off x="5582276" y="4794757"/>
            <a:ext cx="1439667" cy="2732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485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582FC403-767D-4F18-B7F5-552CDF837A25}"/>
              </a:ext>
            </a:extLst>
          </p:cNvPr>
          <p:cNvSpPr/>
          <p:nvPr/>
        </p:nvSpPr>
        <p:spPr>
          <a:xfrm>
            <a:off x="4227768" y="1179919"/>
            <a:ext cx="3238623" cy="3284399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8C3FED9A-D138-46A4-A46F-EA65632851FD}"/>
              </a:ext>
            </a:extLst>
          </p:cNvPr>
          <p:cNvSpPr/>
          <p:nvPr/>
        </p:nvSpPr>
        <p:spPr>
          <a:xfrm>
            <a:off x="4409440" y="1364159"/>
            <a:ext cx="2875280" cy="291592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1D097DE-C58D-4319-B64B-E604CFB94DD1}"/>
              </a:ext>
            </a:extLst>
          </p:cNvPr>
          <p:cNvSpPr/>
          <p:nvPr/>
        </p:nvSpPr>
        <p:spPr>
          <a:xfrm>
            <a:off x="2730675" y="2822119"/>
            <a:ext cx="5767070" cy="1767840"/>
          </a:xfrm>
          <a:prstGeom prst="rect">
            <a:avLst/>
          </a:prstGeom>
          <a:solidFill>
            <a:srgbClr val="4E7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60DAD0-9C21-4BD0-8628-C5710B2C093D}"/>
              </a:ext>
            </a:extLst>
          </p:cNvPr>
          <p:cNvSpPr txBox="1"/>
          <p:nvPr/>
        </p:nvSpPr>
        <p:spPr>
          <a:xfrm>
            <a:off x="4040723" y="2936598"/>
            <a:ext cx="37625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자기 계발 활동</a:t>
            </a:r>
          </a:p>
        </p:txBody>
      </p:sp>
    </p:spTree>
    <p:extLst>
      <p:ext uri="{BB962C8B-B14F-4D97-AF65-F5344CB8AC3E}">
        <p14:creationId xmlns:p14="http://schemas.microsoft.com/office/powerpoint/2010/main" val="291587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자기 계발 활동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비교과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마일리지 활동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8DFC21A-1AAA-4994-8622-244EF53C5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987579"/>
            <a:ext cx="10972800" cy="262939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8FF70BD-A7B1-402D-917F-12C510921781}"/>
              </a:ext>
            </a:extLst>
          </p:cNvPr>
          <p:cNvSpPr txBox="1"/>
          <p:nvPr/>
        </p:nvSpPr>
        <p:spPr>
          <a:xfrm>
            <a:off x="543797" y="1441874"/>
            <a:ext cx="11610975" cy="1690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0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비교과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마일리지 활동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</a:t>
            </a:r>
            <a:r>
              <a:rPr lang="ko-KR" altLang="en-US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통합마일리지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취득 현황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2021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학년도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기준 학교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위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다양한 활동 참여를 통한 꾸준한 자기계발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비교과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마일리지 활동을 통한 진로 설계 및 사고 확장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2676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자기 계발 활동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수상경력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FF70BD-A7B1-402D-917F-12C510921781}"/>
              </a:ext>
            </a:extLst>
          </p:cNvPr>
          <p:cNvSpPr txBox="1"/>
          <p:nvPr/>
        </p:nvSpPr>
        <p:spPr>
          <a:xfrm>
            <a:off x="458322" y="1409922"/>
            <a:ext cx="11610975" cy="910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제</a:t>
            </a: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8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회 </a:t>
            </a: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K-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해커톤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실감콘텐츠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앱 개발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챌린지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전국</a:t>
            </a: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우수상인 </a:t>
            </a:r>
            <a:r>
              <a:rPr lang="ko-KR" altLang="en-US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한국콘텐츠학회장상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수상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/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google play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어플리케이션 등록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AFFB5EB1-BE10-49A6-AEE4-092FA277B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0964" y="2938628"/>
            <a:ext cx="1808333" cy="3788259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4BCD90BC-704C-4744-9CDD-C6CA230F0F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48871" y="3719788"/>
            <a:ext cx="2081837" cy="30070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6B2CD33-C5C7-4296-9A11-47ABA9DFEDD4}"/>
              </a:ext>
            </a:extLst>
          </p:cNvPr>
          <p:cNvSpPr txBox="1"/>
          <p:nvPr/>
        </p:nvSpPr>
        <p:spPr>
          <a:xfrm>
            <a:off x="458322" y="2500397"/>
            <a:ext cx="11610975" cy="910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0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크라우드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테스팅 경진대회 </a:t>
            </a: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교내</a:t>
            </a: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우수상 수상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어플리케이션의 취약점을 찾아 개선점 제시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8755B8-6CFF-4D2F-A203-2A329F7B9B81}"/>
              </a:ext>
            </a:extLst>
          </p:cNvPr>
          <p:cNvSpPr txBox="1"/>
          <p:nvPr/>
        </p:nvSpPr>
        <p:spPr>
          <a:xfrm>
            <a:off x="458322" y="3701626"/>
            <a:ext cx="11610975" cy="910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2020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학년도 창업 지적재산권 온라인 페스티벌</a:t>
            </a:r>
            <a:endParaRPr lang="en-US" altLang="ko-KR" sz="20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우수상 수상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클라우드 기반 재물관리 시스템 제안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EEC83F4-48A4-4963-8A57-7C7D25E54247}"/>
              </a:ext>
            </a:extLst>
          </p:cNvPr>
          <p:cNvSpPr txBox="1"/>
          <p:nvPr/>
        </p:nvSpPr>
        <p:spPr>
          <a:xfrm>
            <a:off x="458321" y="4820010"/>
            <a:ext cx="11610975" cy="910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가치공유취업패키지 친구와 맞잡기 프로젝트 </a:t>
            </a: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교내</a:t>
            </a: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)</a:t>
            </a: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특별상 수상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‘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우아한 형제들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’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기업 설명 및 취업 방향 제시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14B57D59-0054-49EE-B704-F6B3B6544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583771" y="4411509"/>
            <a:ext cx="2612086" cy="1959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5F0D291-F467-4152-816A-C561621405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9789" y="222593"/>
            <a:ext cx="1875021" cy="2570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>
            <a:extLst>
              <a:ext uri="{FF2B5EF4-FFF2-40B4-BE49-F238E27FC236}">
                <a16:creationId xmlns:a16="http://schemas.microsoft.com/office/drawing/2014/main" id="{618DE0F8-382E-46AE-BB47-0D9717BF7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189" y="221779"/>
            <a:ext cx="1819086" cy="2570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7F344CE-3476-44E4-BAED-242C0821A0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2632" y="209363"/>
            <a:ext cx="1809714" cy="2676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1837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자기 계발 활동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봉사활동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FF70BD-A7B1-402D-917F-12C510921781}"/>
              </a:ext>
            </a:extLst>
          </p:cNvPr>
          <p:cNvSpPr txBox="1"/>
          <p:nvPr/>
        </p:nvSpPr>
        <p:spPr>
          <a:xfrm>
            <a:off x="543797" y="1296054"/>
            <a:ext cx="11610975" cy="1647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봉사동아리 </a:t>
            </a:r>
            <a:r>
              <a:rPr lang="en-US" altLang="ko-KR" sz="20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D.o.D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부장</a:t>
            </a:r>
            <a:endParaRPr lang="en-US" altLang="ko-KR" sz="20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학교 전공 연계 봉사 활동 프로그램 봉사동아리 </a:t>
            </a:r>
            <a:r>
              <a:rPr lang="en-US" altLang="ko-KR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D.o.D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의 부장으로 부원 지휘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아두이노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코딩 교육 봉사 진행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OOOO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중학교에서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30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시간 봉사활동 진행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98686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자기 계발 활동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봉사활동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FF70BD-A7B1-402D-917F-12C510921781}"/>
              </a:ext>
            </a:extLst>
          </p:cNvPr>
          <p:cNvSpPr txBox="1"/>
          <p:nvPr/>
        </p:nvSpPr>
        <p:spPr>
          <a:xfrm>
            <a:off x="543797" y="1296054"/>
            <a:ext cx="11610975" cy="871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개발자 블로그 작성</a:t>
            </a:r>
            <a:endParaRPr lang="en-US" altLang="ko-KR" sz="20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나는 개발자 블로그를 개설해서 글을 꾸준히 쓰고 있다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509833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582FC403-767D-4F18-B7F5-552CDF837A25}"/>
              </a:ext>
            </a:extLst>
          </p:cNvPr>
          <p:cNvSpPr/>
          <p:nvPr/>
        </p:nvSpPr>
        <p:spPr>
          <a:xfrm>
            <a:off x="4227768" y="1179919"/>
            <a:ext cx="3238623" cy="3284399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8C3FED9A-D138-46A4-A46F-EA65632851FD}"/>
              </a:ext>
            </a:extLst>
          </p:cNvPr>
          <p:cNvSpPr/>
          <p:nvPr/>
        </p:nvSpPr>
        <p:spPr>
          <a:xfrm>
            <a:off x="4409440" y="1364159"/>
            <a:ext cx="2875280" cy="291592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1D097DE-C58D-4319-B64B-E604CFB94DD1}"/>
              </a:ext>
            </a:extLst>
          </p:cNvPr>
          <p:cNvSpPr/>
          <p:nvPr/>
        </p:nvSpPr>
        <p:spPr>
          <a:xfrm>
            <a:off x="2730675" y="2822119"/>
            <a:ext cx="5767070" cy="1767840"/>
          </a:xfrm>
          <a:prstGeom prst="rect">
            <a:avLst/>
          </a:prstGeom>
          <a:solidFill>
            <a:srgbClr val="4E7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60DAD0-9C21-4BD0-8628-C5710B2C093D}"/>
              </a:ext>
            </a:extLst>
          </p:cNvPr>
          <p:cNvSpPr txBox="1"/>
          <p:nvPr/>
        </p:nvSpPr>
        <p:spPr>
          <a:xfrm>
            <a:off x="4318455" y="2936598"/>
            <a:ext cx="30572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커리어 개발</a:t>
            </a:r>
          </a:p>
        </p:txBody>
      </p:sp>
    </p:spTree>
    <p:extLst>
      <p:ext uri="{BB962C8B-B14F-4D97-AF65-F5344CB8AC3E}">
        <p14:creationId xmlns:p14="http://schemas.microsoft.com/office/powerpoint/2010/main" val="696870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커리어 경력 생성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46179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웹페이지 외주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FF70BD-A7B1-402D-917F-12C510921781}"/>
              </a:ext>
            </a:extLst>
          </p:cNvPr>
          <p:cNvSpPr txBox="1"/>
          <p:nvPr/>
        </p:nvSpPr>
        <p:spPr>
          <a:xfrm>
            <a:off x="543797" y="1316612"/>
            <a:ext cx="7635003" cy="1858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웹페이지 외주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(2020. 08. 12 ~ 2020. 09. 27)</a:t>
            </a: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'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유림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아이엔에스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’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사용자 페이지 및 관리자 페이지 외주 진행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프론트엔드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사용자가 보는 페이지 디자인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리소스 제작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페이지에 들어가는 이미지 제작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0820EE0-68C7-4B4F-A6EA-FAB0B1F0A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0014" y="957263"/>
            <a:ext cx="2739561" cy="5643027"/>
          </a:xfrm>
          <a:prstGeom prst="rect">
            <a:avLst/>
          </a:prstGeo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A220541C-DAEF-4CB1-BE77-F30821C78A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278" y="3661982"/>
            <a:ext cx="6017654" cy="293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7694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커리어 경력 생성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46179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웹페이지 외주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FF70BD-A7B1-402D-917F-12C510921781}"/>
              </a:ext>
            </a:extLst>
          </p:cNvPr>
          <p:cNvSpPr txBox="1"/>
          <p:nvPr/>
        </p:nvSpPr>
        <p:spPr>
          <a:xfrm>
            <a:off x="625077" y="1174369"/>
            <a:ext cx="7635003" cy="1858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웹페이지 외주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(2021. 04. 02 ~ 2021. 05. 13)</a:t>
            </a: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'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누리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아이엔에스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’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사용자 페이지  리뉴얼 외주 진행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리뉴얼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사용자가 보는 페이지 디자인 개선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리소스 제작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페이지에 들어가는 이미지 제작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62370A6-F320-4EF5-BDE0-EAC7FBD27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557" y="3341531"/>
            <a:ext cx="6359677" cy="330818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16BC4DCF-F468-4405-932F-61FBB037E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4166" y="208280"/>
            <a:ext cx="2585882" cy="644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21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커리어 경력 생성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46179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그랜드 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ICT 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연구과제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FF70BD-A7B1-402D-917F-12C510921781}"/>
              </a:ext>
            </a:extLst>
          </p:cNvPr>
          <p:cNvSpPr txBox="1"/>
          <p:nvPr/>
        </p:nvSpPr>
        <p:spPr>
          <a:xfrm>
            <a:off x="352425" y="1415958"/>
            <a:ext cx="8264923" cy="2289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그랜드 </a:t>
            </a:r>
            <a:r>
              <a:rPr lang="en-US" altLang="ko-KR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ICT </a:t>
            </a:r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연구과제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(2021. 03. 01 ~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진행 중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)</a:t>
            </a: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안드로이드 기반 어플리케이션을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iOS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로 변경하여 제작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신생아의 육아 시의 배변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식사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수면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식사 기록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로그인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회원가입 페이지의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swift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언어 변환 진행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관련 학회 논문 작성 진행중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EB2B17-CAB2-46EE-B0EB-CCF3106C79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067" y="1270001"/>
            <a:ext cx="5134733" cy="5146796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F625C262-8A51-4A18-B4DA-0A01A27E3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5149" y="4512845"/>
            <a:ext cx="1827803" cy="185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179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7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577C94E-8A51-4C3F-9616-B18A4EF3FDAD}"/>
              </a:ext>
            </a:extLst>
          </p:cNvPr>
          <p:cNvSpPr txBox="1"/>
          <p:nvPr/>
        </p:nvSpPr>
        <p:spPr>
          <a:xfrm>
            <a:off x="359679" y="1492541"/>
            <a:ext cx="442300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통합성과 </a:t>
            </a:r>
            <a:endParaRPr lang="en-US" altLang="ko-KR" sz="80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  <a:p>
            <a:r>
              <a:rPr lang="ko-KR" altLang="en-US" sz="8000" dirty="0">
                <a:solidFill>
                  <a:schemeClr val="bg1"/>
                </a:solidFill>
                <a:latin typeface="에스코어 드림 7 ExtraBold" panose="020B0803030302020204" pitchFamily="34" charset="-127"/>
                <a:ea typeface="에스코어 드림 7 ExtraBold" panose="020B0803030302020204" pitchFamily="34" charset="-127"/>
              </a:rPr>
              <a:t>경진대회</a:t>
            </a:r>
            <a:endParaRPr lang="en-US" altLang="ko-KR" sz="8000" dirty="0">
              <a:solidFill>
                <a:schemeClr val="bg1"/>
              </a:solidFill>
              <a:latin typeface="에스코어 드림 7 ExtraBold" panose="020B0803030302020204" pitchFamily="34" charset="-127"/>
              <a:ea typeface="에스코어 드림 7 ExtraBold" panose="020B08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2BB2CB-1B13-4B17-94F9-2461462CA434}"/>
              </a:ext>
            </a:extLst>
          </p:cNvPr>
          <p:cNvSpPr txBox="1"/>
          <p:nvPr/>
        </p:nvSpPr>
        <p:spPr>
          <a:xfrm>
            <a:off x="500718" y="1097551"/>
            <a:ext cx="18261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2021</a:t>
            </a:r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학년도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E327FE-6343-4CDE-96FC-D626549C00BC}"/>
              </a:ext>
            </a:extLst>
          </p:cNvPr>
          <p:cNvSpPr txBox="1"/>
          <p:nvPr/>
        </p:nvSpPr>
        <p:spPr>
          <a:xfrm>
            <a:off x="8804595" y="5480004"/>
            <a:ext cx="32717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자기사용설명서 부문 </a:t>
            </a:r>
            <a:endParaRPr lang="en-US" altLang="ko-KR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algn="r"/>
            <a:r>
              <a:rPr lang="en-US" altLang="ko-KR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20193148 </a:t>
            </a:r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황진주</a:t>
            </a:r>
          </a:p>
        </p:txBody>
      </p:sp>
    </p:spTree>
    <p:extLst>
      <p:ext uri="{BB962C8B-B14F-4D97-AF65-F5344CB8AC3E}">
        <p14:creationId xmlns:p14="http://schemas.microsoft.com/office/powerpoint/2010/main" val="15885061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커리어 경력 생성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46179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블록체인 연구과제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FF70BD-A7B1-402D-917F-12C510921781}"/>
              </a:ext>
            </a:extLst>
          </p:cNvPr>
          <p:cNvSpPr txBox="1"/>
          <p:nvPr/>
        </p:nvSpPr>
        <p:spPr>
          <a:xfrm>
            <a:off x="543797" y="1389142"/>
            <a:ext cx="11211323" cy="2289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블록체인 연구과제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(2021. 07. 01 ~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진행 중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)</a:t>
            </a: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블록체인 기술 중 자기주권 신원 증명 기술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DID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연구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학교 모바일 어플리케이션에 도입 할 수 있는 프로토타입 제작 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RUST, </a:t>
            </a:r>
            <a:r>
              <a:rPr lang="en-US" altLang="ko-KR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js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, java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등의 다양한 컴퓨터 언어를 활용한 기술 개발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- 2022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년 관련 특허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출허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예정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4" name="그림 3" descr="텍스트, 모니터, 화면, 스크린샷이(가) 표시된 사진&#10;&#10;자동 생성된 설명">
            <a:extLst>
              <a:ext uri="{FF2B5EF4-FFF2-40B4-BE49-F238E27FC236}">
                <a16:creationId xmlns:a16="http://schemas.microsoft.com/office/drawing/2014/main" id="{19D67154-8662-46B0-A8D5-26BBD5BD9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3756" y="3338560"/>
            <a:ext cx="3914084" cy="3365135"/>
          </a:xfrm>
          <a:prstGeom prst="rect">
            <a:avLst/>
          </a:prstGeom>
        </p:spPr>
      </p:pic>
      <p:pic>
        <p:nvPicPr>
          <p:cNvPr id="4098" name="Picture 2" descr="Hyperledger Indy – Hyperledger">
            <a:extLst>
              <a:ext uri="{FF2B5EF4-FFF2-40B4-BE49-F238E27FC236}">
                <a16:creationId xmlns:a16="http://schemas.microsoft.com/office/drawing/2014/main" id="{34127B1E-6F2E-4D60-983D-E7EF663E9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8519" y="4251381"/>
            <a:ext cx="4865161" cy="2434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0421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160DAD0-9C21-4BD0-8628-C5710B2C093D}"/>
              </a:ext>
            </a:extLst>
          </p:cNvPr>
          <p:cNvSpPr txBox="1"/>
          <p:nvPr/>
        </p:nvSpPr>
        <p:spPr>
          <a:xfrm>
            <a:off x="887730" y="1045210"/>
            <a:ext cx="12682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A32FF6-F280-4740-9478-37BAC59916F6}"/>
              </a:ext>
            </a:extLst>
          </p:cNvPr>
          <p:cNvSpPr txBox="1"/>
          <p:nvPr/>
        </p:nvSpPr>
        <p:spPr>
          <a:xfrm>
            <a:off x="1297150" y="1944370"/>
            <a:ext cx="2669320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학과 부적응자</a:t>
            </a:r>
            <a:endParaRPr lang="en-US" altLang="ko-KR" sz="32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학업적응</a:t>
            </a:r>
            <a:endParaRPr lang="en-US" altLang="ko-KR" sz="32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외부활동</a:t>
            </a:r>
            <a:endParaRPr lang="en-US" altLang="ko-KR" sz="32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커리어</a:t>
            </a:r>
            <a:endParaRPr lang="en-US" altLang="ko-KR" sz="32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ko-KR" altLang="en-US" sz="32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5991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2857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과거 분석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27597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전공 지식의 부족함</a:t>
            </a:r>
          </a:p>
        </p:txBody>
      </p:sp>
      <p:pic>
        <p:nvPicPr>
          <p:cNvPr id="8" name="그림 7" descr="텍스트, 스크린샷, 실내이(가) 표시된 사진&#10;&#10;자동 생성된 설명">
            <a:extLst>
              <a:ext uri="{FF2B5EF4-FFF2-40B4-BE49-F238E27FC236}">
                <a16:creationId xmlns:a16="http://schemas.microsoft.com/office/drawing/2014/main" id="{A970211A-ACD9-44C9-8056-326610F2D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99" y="3643605"/>
            <a:ext cx="10674002" cy="267849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1C22DDF-7405-4C6C-9383-8E9B8D06E0F6}"/>
              </a:ext>
            </a:extLst>
          </p:cNvPr>
          <p:cNvSpPr txBox="1"/>
          <p:nvPr/>
        </p:nvSpPr>
        <p:spPr>
          <a:xfrm>
            <a:off x="758999" y="1396978"/>
            <a:ext cx="1067400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응용소프트웨어 학과에 컴퓨터에 관한 지식 아무것도 없는 컴맹으로 입학하였다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부진한 성적과 따라가기 힘든 학과 수업에 어려움을 겪게 된다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이에 포기하지 않고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틀렸던 시험문제에 관해 교수님에게 질문을 하거나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, 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유사 문제를 다시 풀어보며 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학기 수업에 부진하지 않도록 노력하였다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endParaRPr lang="en-US" altLang="ko-KR" sz="16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endParaRPr lang="ko-KR" altLang="en-US" sz="16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9419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타원 6">
            <a:extLst>
              <a:ext uri="{FF2B5EF4-FFF2-40B4-BE49-F238E27FC236}">
                <a16:creationId xmlns:a16="http://schemas.microsoft.com/office/drawing/2014/main" id="{582FC403-767D-4F18-B7F5-552CDF837A25}"/>
              </a:ext>
            </a:extLst>
          </p:cNvPr>
          <p:cNvSpPr/>
          <p:nvPr/>
        </p:nvSpPr>
        <p:spPr>
          <a:xfrm>
            <a:off x="4227768" y="1179919"/>
            <a:ext cx="3238623" cy="3284399"/>
          </a:xfrm>
          <a:prstGeom prst="ellipse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8C3FED9A-D138-46A4-A46F-EA65632851FD}"/>
              </a:ext>
            </a:extLst>
          </p:cNvPr>
          <p:cNvSpPr/>
          <p:nvPr/>
        </p:nvSpPr>
        <p:spPr>
          <a:xfrm>
            <a:off x="4409440" y="1364159"/>
            <a:ext cx="2875280" cy="2915920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1D097DE-C58D-4319-B64B-E604CFB94DD1}"/>
              </a:ext>
            </a:extLst>
          </p:cNvPr>
          <p:cNvSpPr/>
          <p:nvPr/>
        </p:nvSpPr>
        <p:spPr>
          <a:xfrm>
            <a:off x="2730675" y="2822119"/>
            <a:ext cx="5767070" cy="1767840"/>
          </a:xfrm>
          <a:prstGeom prst="rect">
            <a:avLst/>
          </a:prstGeom>
          <a:solidFill>
            <a:srgbClr val="4E7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60DAD0-9C21-4BD0-8628-C5710B2C093D}"/>
              </a:ext>
            </a:extLst>
          </p:cNvPr>
          <p:cNvSpPr txBox="1"/>
          <p:nvPr/>
        </p:nvSpPr>
        <p:spPr>
          <a:xfrm>
            <a:off x="2946225" y="3044279"/>
            <a:ext cx="55515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성적 향상을 위한 노력</a:t>
            </a:r>
          </a:p>
        </p:txBody>
      </p:sp>
    </p:spTree>
    <p:extLst>
      <p:ext uri="{BB962C8B-B14F-4D97-AF65-F5344CB8AC3E}">
        <p14:creationId xmlns:p14="http://schemas.microsoft.com/office/powerpoint/2010/main" val="1164739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성적 향상을 위한 노력 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– 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학과 문제풀이 사이트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C22DDF-7405-4C6C-9383-8E9B8D06E0F6}"/>
              </a:ext>
            </a:extLst>
          </p:cNvPr>
          <p:cNvSpPr txBox="1"/>
          <p:nvPr/>
        </p:nvSpPr>
        <p:spPr>
          <a:xfrm>
            <a:off x="543797" y="1573198"/>
            <a:ext cx="106740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학과 문제풀이 사이트 풀이 종합 </a:t>
            </a:r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등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두 개의 사이트에서 도합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380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여 개의 문제를 풀어냈다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https://lavida.us 		250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개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http://www.ascode.org/  	130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개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29F7AE-8CE5-419A-8586-E88570757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113" y="1053296"/>
            <a:ext cx="2649239" cy="560793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750EF87-D4A0-4E83-82F4-383A5C751763}"/>
              </a:ext>
            </a:extLst>
          </p:cNvPr>
          <p:cNvSpPr/>
          <p:nvPr/>
        </p:nvSpPr>
        <p:spPr>
          <a:xfrm>
            <a:off x="9515674" y="3356659"/>
            <a:ext cx="2242665" cy="4380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텍스트, 영수증이(가) 표시된 사진&#10;&#10;자동 생성된 설명">
            <a:extLst>
              <a:ext uri="{FF2B5EF4-FFF2-40B4-BE49-F238E27FC236}">
                <a16:creationId xmlns:a16="http://schemas.microsoft.com/office/drawing/2014/main" id="{0C638CE2-5E25-4D3C-B274-0C839B9C14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4034" y="4157904"/>
            <a:ext cx="3737145" cy="2503326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7D64656-DF6B-4821-BE89-4C3CA2EEF814}"/>
              </a:ext>
            </a:extLst>
          </p:cNvPr>
          <p:cNvSpPr/>
          <p:nvPr/>
        </p:nvSpPr>
        <p:spPr>
          <a:xfrm>
            <a:off x="5464034" y="4585506"/>
            <a:ext cx="3066508" cy="2411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970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성적 향상을 위한 노력 ②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2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– 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학과 스터디 </a:t>
            </a:r>
            <a:r>
              <a:rPr lang="ko-KR" altLang="en-US" sz="16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카톡방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운영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C22DDF-7405-4C6C-9383-8E9B8D06E0F6}"/>
              </a:ext>
            </a:extLst>
          </p:cNvPr>
          <p:cNvSpPr txBox="1"/>
          <p:nvPr/>
        </p:nvSpPr>
        <p:spPr>
          <a:xfrm>
            <a:off x="352425" y="1378863"/>
            <a:ext cx="1067400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1. 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학과 스터디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카톡방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운영</a:t>
            </a:r>
            <a:endParaRPr lang="en-US" altLang="ko-KR" sz="20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1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학과내용 복습 및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신입생 학과 적응 도움을 위해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학과 전공 스터디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카톡방을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운영했다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2. 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전공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튜터링</a:t>
            </a: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튜티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학교에서 운영하는 전공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튜터링에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endParaRPr lang="en-US" altLang="ko-KR" sz="2000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  <a:p>
            <a:r>
              <a:rPr lang="ko-KR" altLang="en-US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튜티로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참여하여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전공관련 지식을 기르고자 했다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A296CB44-16F6-4C03-A9A0-825ECF5E4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3412" y="1611229"/>
            <a:ext cx="3143015" cy="5077179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59AAB193-4E16-43B5-A426-C52DC7D66C97}"/>
              </a:ext>
            </a:extLst>
          </p:cNvPr>
          <p:cNvGrpSpPr/>
          <p:nvPr/>
        </p:nvGrpSpPr>
        <p:grpSpPr>
          <a:xfrm>
            <a:off x="4918999" y="4316683"/>
            <a:ext cx="2760573" cy="2371725"/>
            <a:chOff x="2245762" y="2942278"/>
            <a:chExt cx="2802488" cy="2706048"/>
          </a:xfrm>
        </p:grpSpPr>
        <p:pic>
          <p:nvPicPr>
            <p:cNvPr id="8" name="그림 7" descr="텍스트이(가) 표시된 사진&#10;&#10;자동 생성된 설명">
              <a:extLst>
                <a:ext uri="{FF2B5EF4-FFF2-40B4-BE49-F238E27FC236}">
                  <a16:creationId xmlns:a16="http://schemas.microsoft.com/office/drawing/2014/main" id="{34AC725B-8F2A-4FFE-8A33-2DF94D37BC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5533"/>
            <a:stretch/>
          </p:blipFill>
          <p:spPr>
            <a:xfrm>
              <a:off x="2245762" y="2942278"/>
              <a:ext cx="2802488" cy="2706048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B7D931A-EB4E-451F-B6EB-1B55765ECD06}"/>
                </a:ext>
              </a:extLst>
            </p:cNvPr>
            <p:cNvSpPr/>
            <p:nvPr/>
          </p:nvSpPr>
          <p:spPr>
            <a:xfrm>
              <a:off x="2879583" y="4160519"/>
              <a:ext cx="1534845" cy="23154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9" name="그림 18" descr="텍스트, 모니터, 스크린샷, 검은색이(가) 표시된 사진&#10;&#10;자동 생성된 설명">
            <a:extLst>
              <a:ext uri="{FF2B5EF4-FFF2-40B4-BE49-F238E27FC236}">
                <a16:creationId xmlns:a16="http://schemas.microsoft.com/office/drawing/2014/main" id="{ED151526-EA2D-4FB1-B06C-87AAB0B16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1123" y="1611229"/>
            <a:ext cx="3030525" cy="509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39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성적 향상을 위한 노력 ③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– 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학과 수업 내용 요약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C22DDF-7405-4C6C-9383-8E9B8D06E0F6}"/>
              </a:ext>
            </a:extLst>
          </p:cNvPr>
          <p:cNvSpPr txBox="1"/>
          <p:nvPr/>
        </p:nvSpPr>
        <p:spPr>
          <a:xfrm>
            <a:off x="352425" y="1154478"/>
            <a:ext cx="11610975" cy="18642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0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체계적인 수업 요약 및 일지작성</a:t>
            </a:r>
            <a:endParaRPr lang="en-US" altLang="ko-KR" sz="20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수강현황 작성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온라인 강의 수강 여부 표를 만들어 놓치는 수업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/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과제가 없도록 하였다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요약지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문서화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모든 수업내용을 문서로 요약하여 빈칸 채우기 등 많은 활용이 가능하도록 했다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주차별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구분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요약 작성 시 몇 주차 몇 번 강의인지 기록하여 복습이 쉬워지도록 하였다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시험문제 기록 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시험에 나왔던 문제는 요약집에 다시 기록을 </a:t>
            </a:r>
            <a:r>
              <a:rPr lang="ko-KR" altLang="en-US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해둔다</a:t>
            </a:r>
            <a:r>
              <a:rPr lang="en-US" altLang="ko-KR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B3BFE37B-13B6-4564-A4CA-82A06ED9A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557" y="3317260"/>
            <a:ext cx="2383452" cy="3212712"/>
          </a:xfrm>
          <a:prstGeom prst="rect">
            <a:avLst/>
          </a:prstGeom>
        </p:spPr>
      </p:pic>
      <p:pic>
        <p:nvPicPr>
          <p:cNvPr id="13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6D6DBDD4-A5C9-46C7-90E9-448758CF3C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478" y="3317260"/>
            <a:ext cx="2263726" cy="3212712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7146E147-2CB4-418E-B85E-644B78CE6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6383" y="3917268"/>
            <a:ext cx="3320892" cy="245846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7E8C165-1B2D-4C5F-B6EB-A08C1A98FC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0362" y="3834157"/>
            <a:ext cx="3041188" cy="252752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8A942F7-DC9A-4480-B74A-B338E3D1ED0E}"/>
              </a:ext>
            </a:extLst>
          </p:cNvPr>
          <p:cNvSpPr txBox="1"/>
          <p:nvPr/>
        </p:nvSpPr>
        <p:spPr>
          <a:xfrm>
            <a:off x="230105" y="6550223"/>
            <a:ext cx="26564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▲ 수강현황표</a:t>
            </a:r>
            <a:endParaRPr lang="ko-KR" alt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A911BC4-4438-4A7A-ACE9-90CBFED98969}"/>
              </a:ext>
            </a:extLst>
          </p:cNvPr>
          <p:cNvSpPr txBox="1"/>
          <p:nvPr/>
        </p:nvSpPr>
        <p:spPr>
          <a:xfrm>
            <a:off x="2792047" y="6529972"/>
            <a:ext cx="26564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▲ </a:t>
            </a:r>
            <a:r>
              <a:rPr lang="ko-KR" altLang="en-US" sz="14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요약지</a:t>
            </a:r>
            <a:endParaRPr lang="ko-KR" altLang="en-US" sz="14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C5EBAE-6E8C-4A6C-BB72-AABFBAF8B02B}"/>
              </a:ext>
            </a:extLst>
          </p:cNvPr>
          <p:cNvSpPr txBox="1"/>
          <p:nvPr/>
        </p:nvSpPr>
        <p:spPr>
          <a:xfrm>
            <a:off x="5742720" y="6512123"/>
            <a:ext cx="26564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▲ 주차 표기</a:t>
            </a:r>
            <a:endParaRPr lang="ko-KR" altLang="en-US" sz="1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3378272-2F26-40F2-8CEA-6E9A00F02F44}"/>
              </a:ext>
            </a:extLst>
          </p:cNvPr>
          <p:cNvSpPr txBox="1"/>
          <p:nvPr/>
        </p:nvSpPr>
        <p:spPr>
          <a:xfrm>
            <a:off x="9148593" y="6502598"/>
            <a:ext cx="26564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▲ 시험문제 표기</a:t>
            </a:r>
            <a:endParaRPr lang="ko-KR" altLang="en-US" sz="14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249A3FE-6142-4877-9D68-8B46D4585E3E}"/>
              </a:ext>
            </a:extLst>
          </p:cNvPr>
          <p:cNvSpPr/>
          <p:nvPr/>
        </p:nvSpPr>
        <p:spPr>
          <a:xfrm>
            <a:off x="8820378" y="3841068"/>
            <a:ext cx="2242665" cy="3112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A204191A-7F55-4486-8366-7977EAE12FC0}"/>
              </a:ext>
            </a:extLst>
          </p:cNvPr>
          <p:cNvSpPr/>
          <p:nvPr/>
        </p:nvSpPr>
        <p:spPr>
          <a:xfrm>
            <a:off x="5457004" y="3761654"/>
            <a:ext cx="896171" cy="3112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124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광장이(가) 표시된 사진&#10;&#10;자동 생성된 설명">
            <a:extLst>
              <a:ext uri="{FF2B5EF4-FFF2-40B4-BE49-F238E27FC236}">
                <a16:creationId xmlns:a16="http://schemas.microsoft.com/office/drawing/2014/main" id="{15064FB5-6E2C-4EA4-A584-2CBE94A33E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17959"/>
          <a:stretch/>
        </p:blipFill>
        <p:spPr>
          <a:xfrm>
            <a:off x="352425" y="0"/>
            <a:ext cx="382745" cy="9572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0A101-D400-46EA-9EED-B9872E30697F}"/>
              </a:ext>
            </a:extLst>
          </p:cNvPr>
          <p:cNvSpPr txBox="1"/>
          <p:nvPr/>
        </p:nvSpPr>
        <p:spPr>
          <a:xfrm>
            <a:off x="847725" y="114300"/>
            <a:ext cx="3747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성적 향상을 위한 노력 ④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5CB882-25C9-40D3-B29F-5370D7C0C733}"/>
              </a:ext>
            </a:extLst>
          </p:cNvPr>
          <p:cNvSpPr txBox="1"/>
          <p:nvPr/>
        </p:nvSpPr>
        <p:spPr>
          <a:xfrm>
            <a:off x="847725" y="535900"/>
            <a:ext cx="3747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3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학년 </a:t>
            </a:r>
            <a:r>
              <a:rPr lang="en-US" altLang="ko-KR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–</a:t>
            </a:r>
            <a:r>
              <a:rPr lang="ko-KR" altLang="en-US" sz="16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일지 기록 사이트</a:t>
            </a:r>
          </a:p>
        </p:txBody>
      </p:sp>
      <p:pic>
        <p:nvPicPr>
          <p:cNvPr id="5" name="그림 4" descr="텍스트, 모니터, 스크린샷, 화면이(가) 표시된 사진&#10;&#10;자동 생성된 설명">
            <a:extLst>
              <a:ext uri="{FF2B5EF4-FFF2-40B4-BE49-F238E27FC236}">
                <a16:creationId xmlns:a16="http://schemas.microsoft.com/office/drawing/2014/main" id="{F0FA635A-6C07-4800-8D45-E7A5C27B64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0136"/>
          <a:stretch/>
        </p:blipFill>
        <p:spPr>
          <a:xfrm>
            <a:off x="430064" y="3588796"/>
            <a:ext cx="3671888" cy="253958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9C63E71-644D-439A-A53C-543C4402A1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2403" y="4922024"/>
            <a:ext cx="3113890" cy="120636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7BB7269-27AA-469C-A3E0-A5BBD4C10F11}"/>
              </a:ext>
            </a:extLst>
          </p:cNvPr>
          <p:cNvSpPr txBox="1"/>
          <p:nvPr/>
        </p:nvSpPr>
        <p:spPr>
          <a:xfrm>
            <a:off x="499120" y="6291706"/>
            <a:ext cx="35337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▲ 모든 수업을 정리한 폴더</a:t>
            </a:r>
            <a:endParaRPr lang="ko-KR" alt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23DE374-3D62-4BE7-9296-22FD1FAC3516}"/>
              </a:ext>
            </a:extLst>
          </p:cNvPr>
          <p:cNvSpPr txBox="1"/>
          <p:nvPr/>
        </p:nvSpPr>
        <p:spPr>
          <a:xfrm>
            <a:off x="4402460" y="6239579"/>
            <a:ext cx="35337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▲ 활동을 하면 빛이 들어오고</a:t>
            </a:r>
            <a:r>
              <a:rPr lang="en-US" altLang="ko-KR" sz="14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,</a:t>
            </a:r>
            <a:br>
              <a:rPr lang="en-US" altLang="ko-KR" sz="14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</a:br>
            <a:r>
              <a:rPr lang="ko-KR" altLang="en-US" sz="14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색이 진할 수 록 활동량이 많음을 의미</a:t>
            </a:r>
            <a:endParaRPr lang="ko-KR" altLang="en-US" sz="1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833BA9-3585-49AC-82E8-33B8C2520AAD}"/>
              </a:ext>
            </a:extLst>
          </p:cNvPr>
          <p:cNvSpPr txBox="1"/>
          <p:nvPr/>
        </p:nvSpPr>
        <p:spPr>
          <a:xfrm>
            <a:off x="352425" y="1180293"/>
            <a:ext cx="11610975" cy="2118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ko-KR" altLang="en-US" sz="2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일지 기록 사이트 활용</a:t>
            </a:r>
            <a:endParaRPr lang="en-US" altLang="ko-KR" sz="24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4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- </a:t>
            </a:r>
            <a:r>
              <a:rPr lang="en-US" altLang="ko-KR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github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: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자신의 활동을 기록해주는 사이트를 이용하였다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 err="1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수업요약집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업로드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모든 수업자료를 정리하여 업로드했다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작성 내용은 후배들이 볼 수 있도록 공개 하였다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- </a:t>
            </a:r>
            <a:r>
              <a:rPr lang="ko-KR" altLang="en-US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작성 글 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: </a:t>
            </a:r>
            <a:r>
              <a:rPr lang="ko-KR" altLang="en-US" sz="20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https://github.com/oMFDOo/School_3.1</a:t>
            </a:r>
            <a:r>
              <a:rPr lang="en-US" altLang="ko-KR" sz="20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.</a:t>
            </a:r>
            <a:endParaRPr lang="en-US" altLang="ko-KR" dirty="0">
              <a:solidFill>
                <a:schemeClr val="bg1"/>
              </a:solidFill>
              <a:latin typeface="에스코어 드림 3 Light" panose="020B0303030302020204" pitchFamily="34" charset="-127"/>
              <a:ea typeface="에스코어 드림 3 Light" panose="020B0303030302020204" pitchFamily="34" charset="-127"/>
            </a:endParaRPr>
          </a:p>
        </p:txBody>
      </p:sp>
      <p:pic>
        <p:nvPicPr>
          <p:cNvPr id="25" name="그림 24" descr="텍스트이(가) 표시된 사진&#10;&#10;자동 생성된 설명">
            <a:extLst>
              <a:ext uri="{FF2B5EF4-FFF2-40B4-BE49-F238E27FC236}">
                <a16:creationId xmlns:a16="http://schemas.microsoft.com/office/drawing/2014/main" id="{AB8E392A-37DC-431D-986D-8A4B759A9C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7686" y="2994015"/>
            <a:ext cx="3507139" cy="313436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18B54FD-4B9A-4A12-A21D-300E0DB0FB18}"/>
              </a:ext>
            </a:extLst>
          </p:cNvPr>
          <p:cNvSpPr txBox="1"/>
          <p:nvPr/>
        </p:nvSpPr>
        <p:spPr>
          <a:xfrm>
            <a:off x="8141050" y="6286618"/>
            <a:ext cx="35337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▲ 활용 방법 설명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7123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971</Words>
  <Application>Microsoft Office PowerPoint</Application>
  <PresentationFormat>와이드스크린</PresentationFormat>
  <Paragraphs>127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굴림체</vt:lpstr>
      <vt:lpstr>맑은 고딕</vt:lpstr>
      <vt:lpstr>에스코어 드림 3 Light</vt:lpstr>
      <vt:lpstr>에스코어 드림 5 Medium</vt:lpstr>
      <vt:lpstr>에스코어 드림 7 ExtraBold</vt:lpstr>
      <vt:lpstr>함초롬바탕</vt:lpstr>
      <vt:lpstr>Arial</vt:lpstr>
      <vt:lpstr>Office 테마</vt:lpstr>
      <vt:lpstr>콘셉트 - 학과 관련 지식이 없이 입학 후, 학과 내용을 잘 따라가지 못함 - 학습 활동을 꾸준히 하여, 많은 성취를 이룸 구성 목차 - 나의 입학 생활 : 입학하며 생긴 고민을 나누며, 공감대 형성 - 이력 소개 : 비교과 활동 이력 및 대회 수상 내역 소개 - 자기 계발 : 학교의 비교과 활동 중 유익한 강의/활동 소개 - 학습 계획 관리 : 학습 스케쥴러 및 블로그를 통한 교과학습법 안내 특징 및 장점 - 접근성 : 학교 제공 활동을 통한 자기계발로, 쉽게 이용할 수 있음 - 계단형 : 쌓아나간 활동들의 성과를 모아볼 수 있음 기대효과 - 프로그램 참여율 향상 : 비교과 프로그램의 장점을 알아, 참여도가 향상됨 - 적극적 태도 형성 : 대/내외 활동의 참여를 위한 동기 부여 활용방안 - Git : 활동 이력을 정리하고 저장할 수 있는 서비스, 자신의 활동 이력또한 표시 - 비교과 마일리지 : 학습의 성취를 보여주며, 장학금 획득으로 성과의 즐거움을 배울 수 있음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콘셉트 - 학과 관련 지식이 없이 입학 후, 학과 내용을 잘 따라가지 못함 - 학습 활동을 꾸준히 하여, 많은 성취를 이룸 구성 목차 - 나의 입학 생활 : 입학하며 생긴 고민을 나누며, 공감대 형성 - 이력 소개 : 비교과 활동 이력 및 대회 수상 내역 소개 - 자기 계발 : 학교의 비교과 활동 중 유익한 강의/활동 소개 - 학습 계획 관리 : 학습 스케쥴러 및 블로그를 통한 교과학습법 안내 특징 및 장점 - 접근성 : 학교 제공 활동을 통한 자기계발로, 쉽게 이용할 수 있음 - 계단형 : 쌓아나간 활동들의 성과를 모아볼 수 있음 기대효과 - 프로그램 참여율 향상 : 비교과 프로그램의 장점을 알아, 참여도가 향상됨 - 적극적 태도 형성 : 대/내외 활동의 참여를 위한 동기 부여 활용방안 - Git : 활동 이력을 정리하고 저장할 수 있는 서비스, 자신의 활동 이력또한 표시 - 비교과 마일리지 : 학습의 성취를 보여주며, 장학금 획득으로 성과의 즐거움을 배울 수 있음 </dc:title>
  <dc:creator>황진주</dc:creator>
  <cp:lastModifiedBy>황진주</cp:lastModifiedBy>
  <cp:revision>2</cp:revision>
  <dcterms:created xsi:type="dcterms:W3CDTF">2021-07-30T14:28:17Z</dcterms:created>
  <dcterms:modified xsi:type="dcterms:W3CDTF">2021-07-30T17:35:17Z</dcterms:modified>
</cp:coreProperties>
</file>

<file path=docProps/thumbnail.jpeg>
</file>